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sldIdLst>
    <p:sldId id="256" r:id="rId5"/>
    <p:sldId id="257" r:id="rId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B"/>
    <a:srgbClr val="CDE6F7"/>
    <a:srgbClr val="F9E075"/>
    <a:srgbClr val="E8D4C5"/>
    <a:srgbClr val="00AFF0"/>
    <a:srgbClr val="F5FAFC"/>
    <a:srgbClr val="FFFF00"/>
    <a:srgbClr val="DCF2FA"/>
    <a:srgbClr val="BFE9F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6" autoAdjust="0"/>
    <p:restoredTop sz="94676" autoAdjust="0"/>
  </p:normalViewPr>
  <p:slideViewPr>
    <p:cSldViewPr>
      <p:cViewPr varScale="1">
        <p:scale>
          <a:sx n="82" d="100"/>
          <a:sy n="82" d="100"/>
        </p:scale>
        <p:origin x="135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13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5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2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2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5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8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0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845C6-AFD8-462C-BB08-892BD8EA3B95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130A9-0122-41AF-8F6B-B874FA730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5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7811" y="3978"/>
            <a:ext cx="9228589" cy="6801174"/>
            <a:chOff x="67811" y="3978"/>
            <a:chExt cx="9228589" cy="6801174"/>
          </a:xfrm>
        </p:grpSpPr>
        <p:cxnSp>
          <p:nvCxnSpPr>
            <p:cNvPr id="14" name="Straight Connector 13" descr="&quot;&quot;"/>
            <p:cNvCxnSpPr/>
            <p:nvPr/>
          </p:nvCxnSpPr>
          <p:spPr>
            <a:xfrm>
              <a:off x="4495800" y="99552"/>
              <a:ext cx="0" cy="67056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 descr="&quot;&quot;"/>
            <p:cNvSpPr txBox="1"/>
            <p:nvPr/>
          </p:nvSpPr>
          <p:spPr>
            <a:xfrm>
              <a:off x="67811" y="6499816"/>
              <a:ext cx="223904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effectLst/>
                </a:rPr>
                <a:t>© 2015 Microsoft Corporation.  All rights reserved.</a:t>
              </a:r>
              <a:endParaRPr lang="en-US" sz="7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939042" y="76013"/>
              <a:ext cx="2151186" cy="988229"/>
              <a:chOff x="4945622" y="76289"/>
              <a:chExt cx="2151186" cy="988229"/>
            </a:xfrm>
          </p:grpSpPr>
          <p:sp>
            <p:nvSpPr>
              <p:cNvPr id="66" name="Subtitle 2"/>
              <p:cNvSpPr txBox="1">
                <a:spLocks/>
              </p:cNvSpPr>
              <p:nvPr/>
            </p:nvSpPr>
            <p:spPr bwMode="auto">
              <a:xfrm>
                <a:off x="4945622" y="76289"/>
                <a:ext cx="2151186" cy="421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Skype for Business </a:t>
                </a:r>
              </a:p>
              <a:p>
                <a:pPr algn="l"/>
                <a:r>
                  <a:rPr lang="en-US" sz="800" dirty="0" smtClean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Quick Start Guide</a:t>
                </a:r>
                <a:endPara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1" name="Freeform 5"/>
              <p:cNvSpPr>
                <a:spLocks/>
              </p:cNvSpPr>
              <p:nvPr/>
            </p:nvSpPr>
            <p:spPr bwMode="auto">
              <a:xfrm>
                <a:off x="6610383" y="766068"/>
                <a:ext cx="298450" cy="298450"/>
              </a:xfrm>
              <a:custGeom>
                <a:avLst/>
                <a:gdLst>
                  <a:gd name="T0" fmla="*/ 848 w 1207"/>
                  <a:gd name="T1" fmla="*/ 1207 h 1207"/>
                  <a:gd name="T2" fmla="*/ 687 w 1207"/>
                  <a:gd name="T3" fmla="*/ 1168 h 1207"/>
                  <a:gd name="T4" fmla="*/ 605 w 1207"/>
                  <a:gd name="T5" fmla="*/ 1175 h 1207"/>
                  <a:gd name="T6" fmla="*/ 36 w 1207"/>
                  <a:gd name="T7" fmla="*/ 605 h 1207"/>
                  <a:gd name="T8" fmla="*/ 42 w 1207"/>
                  <a:gd name="T9" fmla="*/ 524 h 1207"/>
                  <a:gd name="T10" fmla="*/ 0 w 1207"/>
                  <a:gd name="T11" fmla="*/ 359 h 1207"/>
                  <a:gd name="T12" fmla="*/ 359 w 1207"/>
                  <a:gd name="T13" fmla="*/ 0 h 1207"/>
                  <a:gd name="T14" fmla="*/ 522 w 1207"/>
                  <a:gd name="T15" fmla="*/ 39 h 1207"/>
                  <a:gd name="T16" fmla="*/ 604 w 1207"/>
                  <a:gd name="T17" fmla="*/ 32 h 1207"/>
                  <a:gd name="T18" fmla="*/ 1173 w 1207"/>
                  <a:gd name="T19" fmla="*/ 602 h 1207"/>
                  <a:gd name="T20" fmla="*/ 1167 w 1207"/>
                  <a:gd name="T21" fmla="*/ 684 h 1207"/>
                  <a:gd name="T22" fmla="*/ 1205 w 1207"/>
                  <a:gd name="T23" fmla="*/ 845 h 1207"/>
                  <a:gd name="T24" fmla="*/ 848 w 1207"/>
                  <a:gd name="T25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7" h="1207">
                    <a:moveTo>
                      <a:pt x="848" y="1207"/>
                    </a:moveTo>
                    <a:cubicBezTo>
                      <a:pt x="792" y="1207"/>
                      <a:pt x="736" y="1194"/>
                      <a:pt x="687" y="1168"/>
                    </a:cubicBezTo>
                    <a:cubicBezTo>
                      <a:pt x="660" y="1172"/>
                      <a:pt x="632" y="1175"/>
                      <a:pt x="605" y="1175"/>
                    </a:cubicBezTo>
                    <a:cubicBezTo>
                      <a:pt x="292" y="1175"/>
                      <a:pt x="36" y="919"/>
                      <a:pt x="36" y="605"/>
                    </a:cubicBezTo>
                    <a:cubicBezTo>
                      <a:pt x="36" y="578"/>
                      <a:pt x="37" y="551"/>
                      <a:pt x="42" y="524"/>
                    </a:cubicBezTo>
                    <a:cubicBezTo>
                      <a:pt x="13" y="471"/>
                      <a:pt x="0" y="416"/>
                      <a:pt x="0" y="359"/>
                    </a:cubicBezTo>
                    <a:cubicBezTo>
                      <a:pt x="0" y="162"/>
                      <a:pt x="162" y="0"/>
                      <a:pt x="359" y="0"/>
                    </a:cubicBezTo>
                    <a:cubicBezTo>
                      <a:pt x="415" y="0"/>
                      <a:pt x="471" y="13"/>
                      <a:pt x="522" y="39"/>
                    </a:cubicBezTo>
                    <a:cubicBezTo>
                      <a:pt x="549" y="36"/>
                      <a:pt x="576" y="32"/>
                      <a:pt x="604" y="32"/>
                    </a:cubicBezTo>
                    <a:cubicBezTo>
                      <a:pt x="919" y="32"/>
                      <a:pt x="1173" y="288"/>
                      <a:pt x="1173" y="602"/>
                    </a:cubicBezTo>
                    <a:cubicBezTo>
                      <a:pt x="1173" y="629"/>
                      <a:pt x="1172" y="656"/>
                      <a:pt x="1167" y="684"/>
                    </a:cubicBezTo>
                    <a:cubicBezTo>
                      <a:pt x="1192" y="733"/>
                      <a:pt x="1205" y="789"/>
                      <a:pt x="1205" y="845"/>
                    </a:cubicBezTo>
                    <a:cubicBezTo>
                      <a:pt x="1207" y="1045"/>
                      <a:pt x="1045" y="1207"/>
                      <a:pt x="848" y="1207"/>
                    </a:cubicBezTo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4554983" y="849888"/>
              <a:ext cx="4741417" cy="1100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Set up your video </a:t>
              </a:r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device</a:t>
              </a:r>
            </a:p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You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need a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camera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to share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video of yourself, but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you don’t need one to see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someone else’s video. </a:t>
              </a:r>
            </a:p>
            <a:p>
              <a:pPr marL="171450" indent="-171450">
                <a:lnSpc>
                  <a:spcPct val="125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From the main screen, click 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Tools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then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Video Device Settings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</a:t>
              </a: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If you see you, you’re set! If not, make adjustments. </a:t>
              </a:r>
              <a:b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Click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Camera Settings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317" y="1400038"/>
              <a:ext cx="189132" cy="13134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7205274" y="1719914"/>
              <a:ext cx="1916785" cy="2003153"/>
              <a:chOff x="7419488" y="1738665"/>
              <a:chExt cx="1676172" cy="183917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9488" y="1738665"/>
                <a:ext cx="1676172" cy="1776954"/>
              </a:xfrm>
              <a:prstGeom prst="rect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85" name="Picture 84"/>
              <p:cNvPicPr/>
              <p:nvPr/>
            </p:nvPicPr>
            <p:blipFill rotWithShape="1">
              <a:blip r:embed="rId4"/>
              <a:srcRect t="9679" b="14260"/>
              <a:stretch/>
            </p:blipFill>
            <p:spPr>
              <a:xfrm>
                <a:off x="7419488" y="2123190"/>
                <a:ext cx="1592332" cy="1219200"/>
              </a:xfrm>
              <a:prstGeom prst="rect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86" name="Oval 85"/>
              <p:cNvSpPr/>
              <p:nvPr/>
            </p:nvSpPr>
            <p:spPr>
              <a:xfrm>
                <a:off x="7620603" y="3178205"/>
                <a:ext cx="413757" cy="399632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4554982" y="3429000"/>
              <a:ext cx="4567077" cy="182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  <a:spcBef>
                  <a:spcPts val="300"/>
                </a:spcBef>
              </a:pPr>
              <a:r>
                <a:rPr lang="en-US" sz="1200" dirty="0" smtClean="0">
                  <a:latin typeface="Segoe UI" panose="020B0502040204020203" pitchFamily="34" charset="0"/>
                  <a:ea typeface="Calibri"/>
                  <a:cs typeface="Segoe UI" panose="020B0502040204020203" pitchFamily="34" charset="0"/>
                </a:rPr>
                <a:t>Start a video call</a:t>
              </a:r>
            </a:p>
            <a:p>
              <a:pPr marL="228600" indent="-228600">
                <a:lnSpc>
                  <a:spcPct val="125000"/>
                </a:lnSpc>
                <a:spcBef>
                  <a:spcPts val="300"/>
                </a:spcBef>
                <a:buFont typeface="+mj-lt"/>
                <a:buAutoNum type="arabicPeriod"/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Tap a contact’s picture.</a:t>
              </a:r>
            </a:p>
            <a:p>
              <a:pPr marL="228600" indent="-228600">
                <a:lnSpc>
                  <a:spcPct val="125000"/>
                </a:lnSpc>
                <a:spcBef>
                  <a:spcPts val="300"/>
                </a:spcBef>
                <a:buFont typeface="+mj-lt"/>
                <a:buAutoNum type="arabicPeriod"/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Tap the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Video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button. </a:t>
              </a:r>
            </a:p>
            <a:p>
              <a:pPr marL="230188" lvl="1">
                <a:lnSpc>
                  <a:spcPct val="125000"/>
                </a:lnSpc>
                <a:spcBef>
                  <a:spcPts val="300"/>
                </a:spcBef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 message pops up on  the other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person’s screen asking if they want to accept your call. </a:t>
              </a:r>
              <a:endPara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marL="230188" lvl="1">
                <a:lnSpc>
                  <a:spcPct val="125000"/>
                </a:lnSpc>
                <a:spcBef>
                  <a:spcPts val="300"/>
                </a:spcBef>
                <a:defRPr/>
              </a:pP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marL="230188" lvl="1">
                <a:lnSpc>
                  <a:spcPct val="125000"/>
                </a:lnSpc>
                <a:spcBef>
                  <a:spcPts val="300"/>
                </a:spcBef>
                <a:defRPr/>
              </a:pPr>
              <a:endPara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marL="230188" lvl="1">
                <a:lnSpc>
                  <a:spcPct val="125000"/>
                </a:lnSpc>
                <a:spcBef>
                  <a:spcPts val="300"/>
                </a:spcBef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/>
              </a:r>
              <a:b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To stop showing video of you at any point,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just click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the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Video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button again.)</a:t>
              </a:r>
            </a:p>
            <a:p>
              <a:pPr marL="230188" lvl="1">
                <a:lnSpc>
                  <a:spcPct val="125000"/>
                </a:lnSpc>
                <a:spcBef>
                  <a:spcPts val="300"/>
                </a:spcBef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279800" y="4286879"/>
              <a:ext cx="2572293" cy="437521"/>
              <a:chOff x="4894645" y="4522697"/>
              <a:chExt cx="2572293" cy="437521"/>
            </a:xfrm>
          </p:grpSpPr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7797" y="4561505"/>
                <a:ext cx="2519141" cy="398713"/>
              </a:xfrm>
              <a:prstGeom prst="rect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100" name="Oval 99"/>
              <p:cNvSpPr/>
              <p:nvPr/>
            </p:nvSpPr>
            <p:spPr>
              <a:xfrm>
                <a:off x="6492350" y="4522697"/>
                <a:ext cx="197931" cy="19793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2</a:t>
                </a:r>
                <a:endParaRPr lang="en-US" sz="9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141" y="4600122"/>
                <a:ext cx="336432" cy="340486"/>
              </a:xfrm>
              <a:prstGeom prst="rect">
                <a:avLst/>
              </a:prstGeom>
            </p:spPr>
          </p:pic>
          <p:sp>
            <p:nvSpPr>
              <p:cNvPr id="109" name="Oval 108"/>
              <p:cNvSpPr/>
              <p:nvPr/>
            </p:nvSpPr>
            <p:spPr>
              <a:xfrm>
                <a:off x="4894645" y="4533548"/>
                <a:ext cx="197931" cy="19793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</a:t>
                </a:r>
                <a:endParaRPr lang="en-US" sz="9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8514" y="4830549"/>
                <a:ext cx="110059" cy="110059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300899" y="579984"/>
              <a:ext cx="4424886" cy="3663766"/>
              <a:chOff x="300899" y="579984"/>
              <a:chExt cx="4424886" cy="3663766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302833" y="579984"/>
                <a:ext cx="202597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Choose your view</a:t>
                </a:r>
                <a:endParaRPr lang="en-US" sz="9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marL="228600" indent="-228600">
                  <a:lnSpc>
                    <a:spcPct val="125000"/>
                  </a:lnSpc>
                  <a:spcBef>
                    <a:spcPts val="300"/>
                  </a:spcBef>
                  <a:buFont typeface="+mj-lt"/>
                  <a:buAutoNum type="arabicPeriod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In the conversation window, click 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Pop out video gallery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arrow.</a:t>
                </a: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2646724" y="1014046"/>
                <a:ext cx="1067298" cy="1319174"/>
                <a:chOff x="3238346" y="347958"/>
                <a:chExt cx="1067298" cy="1319174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3284556" y="507660"/>
                  <a:ext cx="974878" cy="1158136"/>
                  <a:chOff x="1008631" y="423987"/>
                  <a:chExt cx="974878" cy="1158136"/>
                </a:xfrm>
              </p:grpSpPr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08631" y="423987"/>
                    <a:ext cx="201980" cy="201980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08631" y="607245"/>
                    <a:ext cx="974878" cy="974878"/>
                  </a:xfrm>
                  <a:prstGeom prst="rect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</p:grpSp>
            <p:sp>
              <p:nvSpPr>
                <p:cNvPr id="29" name="TextBox 28"/>
                <p:cNvSpPr txBox="1"/>
                <p:nvPr/>
              </p:nvSpPr>
              <p:spPr>
                <a:xfrm>
                  <a:off x="3238346" y="1482466"/>
                  <a:ext cx="10672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 smtClean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Pam McCullough</a:t>
                  </a:r>
                  <a:endParaRPr lang="en-US" sz="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3369349" y="347958"/>
                  <a:ext cx="199239" cy="1973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1</a:t>
                  </a:r>
                  <a:endParaRPr lang="en-US" sz="900" dirty="0"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162" name="TextBox 161"/>
              <p:cNvSpPr txBox="1"/>
              <p:nvPr/>
            </p:nvSpPr>
            <p:spPr>
              <a:xfrm>
                <a:off x="301893" y="2667522"/>
                <a:ext cx="4423892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01638" indent="-171450">
                  <a:lnSpc>
                    <a:spcPct val="125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Compact </a:t>
                </a: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View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 show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pics of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the participants in a compact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window.</a:t>
                </a:r>
              </a:p>
              <a:p>
                <a:pPr marL="228600" indent="-228600">
                  <a:lnSpc>
                    <a:spcPct val="125000"/>
                  </a:lnSpc>
                  <a:spcBef>
                    <a:spcPts val="300"/>
                  </a:spcBef>
                  <a:buFont typeface="+mj-lt"/>
                  <a:buAutoNum type="arabicPeriod" startAt="3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</a:t>
                </a: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Full Screen View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for a large view of the video streams. </a:t>
                </a:r>
                <a:endPara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marL="228600" indent="-228600">
                  <a:lnSpc>
                    <a:spcPct val="125000"/>
                  </a:lnSpc>
                  <a:spcBef>
                    <a:spcPts val="300"/>
                  </a:spcBef>
                  <a:buFont typeface="+mj-lt"/>
                  <a:buAutoNum type="arabicPeriod" startAt="4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Pop in  the video gallery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 show the gallery in the conversation window again.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151586" y="3457370"/>
                <a:ext cx="2184780" cy="786380"/>
                <a:chOff x="1210605" y="2871220"/>
                <a:chExt cx="2184780" cy="786380"/>
              </a:xfrm>
            </p:grpSpPr>
            <p:grpSp>
              <p:nvGrpSpPr>
                <p:cNvPr id="33" name="Group 32"/>
                <p:cNvGrpSpPr>
                  <a:grpSpLocks noChangeAspect="1"/>
                </p:cNvGrpSpPr>
                <p:nvPr/>
              </p:nvGrpSpPr>
              <p:grpSpPr>
                <a:xfrm>
                  <a:off x="1210605" y="3048799"/>
                  <a:ext cx="2178212" cy="608801"/>
                  <a:chOff x="564988" y="2743775"/>
                  <a:chExt cx="3269548" cy="913825"/>
                </a:xfrm>
              </p:grpSpPr>
              <p:pic>
                <p:nvPicPr>
                  <p:cNvPr id="163" name="Picture 162"/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b="58903"/>
                  <a:stretch/>
                </p:blipFill>
                <p:spPr>
                  <a:xfrm>
                    <a:off x="564988" y="2753559"/>
                    <a:ext cx="3269548" cy="904041"/>
                  </a:xfrm>
                  <a:prstGeom prst="rect">
                    <a:avLst/>
                  </a:prstGeom>
                  <a:gradFill flip="none" rotWithShape="1">
                    <a:gsLst>
                      <a:gs pos="5400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6200000" scaled="1"/>
                    <a:tileRect/>
                  </a:gra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</p:pic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567868" y="2743775"/>
                    <a:ext cx="3266668" cy="285714"/>
                    <a:chOff x="388449" y="2204638"/>
                    <a:chExt cx="3266667" cy="285714"/>
                  </a:xfrm>
                </p:grpSpPr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88449" y="2204638"/>
                      <a:ext cx="3266667" cy="2857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8" name="Rectangle 157"/>
                    <p:cNvSpPr/>
                    <p:nvPr/>
                  </p:nvSpPr>
                  <p:spPr>
                    <a:xfrm>
                      <a:off x="685490" y="2273727"/>
                      <a:ext cx="1505031" cy="176855"/>
                    </a:xfrm>
                    <a:prstGeom prst="rect">
                      <a:avLst/>
                    </a:prstGeom>
                    <a:solidFill>
                      <a:srgbClr val="00AFF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5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Conversation 3 (Participants)</a:t>
                      </a:r>
                      <a:endParaRPr lang="en-US" sz="5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</p:grpSp>
            <p:sp>
              <p:nvSpPr>
                <p:cNvPr id="164" name="Oval 163"/>
                <p:cNvSpPr/>
                <p:nvPr/>
              </p:nvSpPr>
              <p:spPr>
                <a:xfrm>
                  <a:off x="2449471" y="2871220"/>
                  <a:ext cx="197931" cy="1979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2653970" y="2871220"/>
                  <a:ext cx="197931" cy="1979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3</a:t>
                  </a:r>
                  <a:endParaRPr lang="en-US" sz="900" dirty="0"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3197454" y="2877287"/>
                  <a:ext cx="197931" cy="1979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4</a:t>
                  </a:r>
                  <a:endParaRPr lang="en-US" sz="900" dirty="0"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167" name="TextBox 166"/>
              <p:cNvSpPr txBox="1"/>
              <p:nvPr/>
            </p:nvSpPr>
            <p:spPr>
              <a:xfrm>
                <a:off x="300899" y="1276569"/>
                <a:ext cx="2261687" cy="1438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125000"/>
                  </a:lnSpc>
                  <a:spcBef>
                    <a:spcPts val="300"/>
                  </a:spcBef>
                  <a:buFont typeface="+mj-lt"/>
                  <a:buAutoNum type="arabicPeriod" startAt="2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Pick a layout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button and choose a view:</a:t>
                </a:r>
              </a:p>
              <a:p>
                <a:pPr marL="401638" indent="-171450">
                  <a:lnSpc>
                    <a:spcPct val="125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Gallery View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 show all the participants’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video streams. 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marL="401638" indent="-171450">
                  <a:lnSpc>
                    <a:spcPct val="125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Speaker View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 show only the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presenter’s.  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marL="401638" indent="-171450">
                  <a:lnSpc>
                    <a:spcPct val="125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800" b="1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Content View </a:t>
                </a:r>
                <a:r>
                  <a:rPr lang="en-US" sz="8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 show only the meeting content. 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498069" y="3978"/>
              <a:ext cx="4648200" cy="796542"/>
              <a:chOff x="4495800" y="-2354"/>
              <a:chExt cx="4648200" cy="79654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4495800" y="-2354"/>
                <a:ext cx="4648200" cy="796542"/>
              </a:xfrm>
              <a:prstGeom prst="rect">
                <a:avLst/>
              </a:prstGeom>
              <a:solidFill>
                <a:srgbClr val="00A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Subtitle 2"/>
              <p:cNvSpPr txBox="1">
                <a:spLocks/>
              </p:cNvSpPr>
              <p:nvPr/>
            </p:nvSpPr>
            <p:spPr>
              <a:xfrm>
                <a:off x="7883476" y="405672"/>
                <a:ext cx="1050785" cy="388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2000" dirty="0" smtClean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Video</a:t>
                </a:r>
                <a:endPara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54" name="Subtitle 2"/>
              <p:cNvSpPr txBox="1">
                <a:spLocks/>
              </p:cNvSpPr>
              <p:nvPr/>
            </p:nvSpPr>
            <p:spPr bwMode="auto">
              <a:xfrm>
                <a:off x="4998309" y="114167"/>
                <a:ext cx="2151186" cy="421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Skype </a:t>
                </a:r>
                <a:r>
                  <a:rPr lang="en-US" sz="120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120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Business (Lync) </a:t>
                </a:r>
                <a:endParaRPr lang="en-US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r>
                  <a:rPr lang="en-US" sz="800" dirty="0" smtClean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Quick Start Guide</a:t>
                </a:r>
                <a:endPara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55" name="Group 4"/>
              <p:cNvGrpSpPr>
                <a:grpSpLocks noChangeAspect="1"/>
              </p:cNvGrpSpPr>
              <p:nvPr/>
            </p:nvGrpSpPr>
            <p:grpSpPr bwMode="auto">
              <a:xfrm>
                <a:off x="4724398" y="172309"/>
                <a:ext cx="304800" cy="304800"/>
                <a:chOff x="4542" y="510"/>
                <a:chExt cx="192" cy="192"/>
              </a:xfrm>
            </p:grpSpPr>
            <p:sp>
              <p:nvSpPr>
                <p:cNvPr id="56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542" y="510"/>
                  <a:ext cx="192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5"/>
                <p:cNvSpPr>
                  <a:spLocks/>
                </p:cNvSpPr>
                <p:nvPr/>
              </p:nvSpPr>
              <p:spPr bwMode="auto">
                <a:xfrm>
                  <a:off x="4545" y="513"/>
                  <a:ext cx="188" cy="188"/>
                </a:xfrm>
                <a:custGeom>
                  <a:avLst/>
                  <a:gdLst>
                    <a:gd name="T0" fmla="*/ 848 w 1207"/>
                    <a:gd name="T1" fmla="*/ 1207 h 1207"/>
                    <a:gd name="T2" fmla="*/ 687 w 1207"/>
                    <a:gd name="T3" fmla="*/ 1168 h 1207"/>
                    <a:gd name="T4" fmla="*/ 605 w 1207"/>
                    <a:gd name="T5" fmla="*/ 1175 h 1207"/>
                    <a:gd name="T6" fmla="*/ 36 w 1207"/>
                    <a:gd name="T7" fmla="*/ 605 h 1207"/>
                    <a:gd name="T8" fmla="*/ 42 w 1207"/>
                    <a:gd name="T9" fmla="*/ 524 h 1207"/>
                    <a:gd name="T10" fmla="*/ 0 w 1207"/>
                    <a:gd name="T11" fmla="*/ 359 h 1207"/>
                    <a:gd name="T12" fmla="*/ 359 w 1207"/>
                    <a:gd name="T13" fmla="*/ 0 h 1207"/>
                    <a:gd name="T14" fmla="*/ 522 w 1207"/>
                    <a:gd name="T15" fmla="*/ 39 h 1207"/>
                    <a:gd name="T16" fmla="*/ 604 w 1207"/>
                    <a:gd name="T17" fmla="*/ 32 h 1207"/>
                    <a:gd name="T18" fmla="*/ 1173 w 1207"/>
                    <a:gd name="T19" fmla="*/ 602 h 1207"/>
                    <a:gd name="T20" fmla="*/ 1167 w 1207"/>
                    <a:gd name="T21" fmla="*/ 684 h 1207"/>
                    <a:gd name="T22" fmla="*/ 1205 w 1207"/>
                    <a:gd name="T23" fmla="*/ 845 h 1207"/>
                    <a:gd name="T24" fmla="*/ 848 w 1207"/>
                    <a:gd name="T25" fmla="*/ 1207 h 1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7" h="1207">
                      <a:moveTo>
                        <a:pt x="848" y="1207"/>
                      </a:moveTo>
                      <a:cubicBezTo>
                        <a:pt x="792" y="1207"/>
                        <a:pt x="736" y="1194"/>
                        <a:pt x="687" y="1168"/>
                      </a:cubicBezTo>
                      <a:cubicBezTo>
                        <a:pt x="660" y="1172"/>
                        <a:pt x="632" y="1175"/>
                        <a:pt x="605" y="1175"/>
                      </a:cubicBezTo>
                      <a:cubicBezTo>
                        <a:pt x="292" y="1175"/>
                        <a:pt x="36" y="919"/>
                        <a:pt x="36" y="605"/>
                      </a:cubicBezTo>
                      <a:cubicBezTo>
                        <a:pt x="36" y="578"/>
                        <a:pt x="37" y="551"/>
                        <a:pt x="42" y="524"/>
                      </a:cubicBezTo>
                      <a:cubicBezTo>
                        <a:pt x="13" y="471"/>
                        <a:pt x="0" y="416"/>
                        <a:pt x="0" y="359"/>
                      </a:cubicBezTo>
                      <a:cubicBezTo>
                        <a:pt x="0" y="162"/>
                        <a:pt x="162" y="0"/>
                        <a:pt x="359" y="0"/>
                      </a:cubicBezTo>
                      <a:cubicBezTo>
                        <a:pt x="415" y="0"/>
                        <a:pt x="471" y="13"/>
                        <a:pt x="522" y="39"/>
                      </a:cubicBezTo>
                      <a:cubicBezTo>
                        <a:pt x="549" y="36"/>
                        <a:pt x="576" y="32"/>
                        <a:pt x="604" y="32"/>
                      </a:cubicBezTo>
                      <a:cubicBezTo>
                        <a:pt x="919" y="32"/>
                        <a:pt x="1173" y="288"/>
                        <a:pt x="1173" y="602"/>
                      </a:cubicBezTo>
                      <a:cubicBezTo>
                        <a:pt x="1173" y="629"/>
                        <a:pt x="1172" y="656"/>
                        <a:pt x="1167" y="684"/>
                      </a:cubicBezTo>
                      <a:cubicBezTo>
                        <a:pt x="1192" y="733"/>
                        <a:pt x="1205" y="789"/>
                        <a:pt x="1205" y="845"/>
                      </a:cubicBezTo>
                      <a:cubicBezTo>
                        <a:pt x="1207" y="1045"/>
                        <a:pt x="1045" y="1207"/>
                        <a:pt x="848" y="120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7"/>
                <p:cNvSpPr>
                  <a:spLocks/>
                </p:cNvSpPr>
                <p:nvPr/>
              </p:nvSpPr>
              <p:spPr bwMode="auto">
                <a:xfrm>
                  <a:off x="4599" y="556"/>
                  <a:ext cx="80" cy="101"/>
                </a:xfrm>
                <a:custGeom>
                  <a:avLst/>
                  <a:gdLst>
                    <a:gd name="T0" fmla="*/ 349 w 515"/>
                    <a:gd name="T1" fmla="*/ 272 h 643"/>
                    <a:gd name="T2" fmla="*/ 232 w 515"/>
                    <a:gd name="T3" fmla="*/ 246 h 643"/>
                    <a:gd name="T4" fmla="*/ 138 w 515"/>
                    <a:gd name="T5" fmla="*/ 179 h 643"/>
                    <a:gd name="T6" fmla="*/ 237 w 515"/>
                    <a:gd name="T7" fmla="*/ 106 h 643"/>
                    <a:gd name="T8" fmla="*/ 423 w 515"/>
                    <a:gd name="T9" fmla="*/ 197 h 643"/>
                    <a:gd name="T10" fmla="*/ 487 w 515"/>
                    <a:gd name="T11" fmla="*/ 142 h 643"/>
                    <a:gd name="T12" fmla="*/ 247 w 515"/>
                    <a:gd name="T13" fmla="*/ 0 h 643"/>
                    <a:gd name="T14" fmla="*/ 3 w 515"/>
                    <a:gd name="T15" fmla="*/ 186 h 643"/>
                    <a:gd name="T16" fmla="*/ 154 w 515"/>
                    <a:gd name="T17" fmla="*/ 354 h 643"/>
                    <a:gd name="T18" fmla="*/ 312 w 515"/>
                    <a:gd name="T19" fmla="*/ 394 h 643"/>
                    <a:gd name="T20" fmla="*/ 375 w 515"/>
                    <a:gd name="T21" fmla="*/ 458 h 643"/>
                    <a:gd name="T22" fmla="*/ 259 w 515"/>
                    <a:gd name="T23" fmla="*/ 542 h 643"/>
                    <a:gd name="T24" fmla="*/ 61 w 515"/>
                    <a:gd name="T25" fmla="*/ 429 h 643"/>
                    <a:gd name="T26" fmla="*/ 0 w 515"/>
                    <a:gd name="T27" fmla="*/ 486 h 643"/>
                    <a:gd name="T28" fmla="*/ 259 w 515"/>
                    <a:gd name="T29" fmla="*/ 643 h 643"/>
                    <a:gd name="T30" fmla="*/ 515 w 515"/>
                    <a:gd name="T31" fmla="*/ 448 h 643"/>
                    <a:gd name="T32" fmla="*/ 349 w 515"/>
                    <a:gd name="T33" fmla="*/ 272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15" h="643">
                      <a:moveTo>
                        <a:pt x="349" y="272"/>
                      </a:moveTo>
                      <a:lnTo>
                        <a:pt x="232" y="246"/>
                      </a:lnTo>
                      <a:cubicBezTo>
                        <a:pt x="187" y="237"/>
                        <a:pt x="138" y="222"/>
                        <a:pt x="138" y="179"/>
                      </a:cubicBezTo>
                      <a:cubicBezTo>
                        <a:pt x="138" y="136"/>
                        <a:pt x="171" y="106"/>
                        <a:pt x="237" y="106"/>
                      </a:cubicBezTo>
                      <a:cubicBezTo>
                        <a:pt x="368" y="106"/>
                        <a:pt x="357" y="197"/>
                        <a:pt x="423" y="197"/>
                      </a:cubicBezTo>
                      <a:cubicBezTo>
                        <a:pt x="456" y="197"/>
                        <a:pt x="487" y="178"/>
                        <a:pt x="487" y="142"/>
                      </a:cubicBezTo>
                      <a:cubicBezTo>
                        <a:pt x="487" y="61"/>
                        <a:pt x="357" y="0"/>
                        <a:pt x="247" y="0"/>
                      </a:cubicBezTo>
                      <a:cubicBezTo>
                        <a:pt x="128" y="0"/>
                        <a:pt x="3" y="50"/>
                        <a:pt x="3" y="186"/>
                      </a:cubicBezTo>
                      <a:cubicBezTo>
                        <a:pt x="3" y="251"/>
                        <a:pt x="26" y="322"/>
                        <a:pt x="154" y="354"/>
                      </a:cubicBezTo>
                      <a:lnTo>
                        <a:pt x="312" y="394"/>
                      </a:lnTo>
                      <a:cubicBezTo>
                        <a:pt x="360" y="406"/>
                        <a:pt x="375" y="434"/>
                        <a:pt x="375" y="458"/>
                      </a:cubicBezTo>
                      <a:cubicBezTo>
                        <a:pt x="375" y="499"/>
                        <a:pt x="331" y="542"/>
                        <a:pt x="259" y="542"/>
                      </a:cubicBezTo>
                      <a:cubicBezTo>
                        <a:pt x="117" y="542"/>
                        <a:pt x="138" y="429"/>
                        <a:pt x="61" y="429"/>
                      </a:cubicBezTo>
                      <a:cubicBezTo>
                        <a:pt x="27" y="429"/>
                        <a:pt x="0" y="453"/>
                        <a:pt x="0" y="486"/>
                      </a:cubicBezTo>
                      <a:cubicBezTo>
                        <a:pt x="0" y="552"/>
                        <a:pt x="82" y="643"/>
                        <a:pt x="259" y="643"/>
                      </a:cubicBezTo>
                      <a:cubicBezTo>
                        <a:pt x="429" y="643"/>
                        <a:pt x="515" y="558"/>
                        <a:pt x="515" y="448"/>
                      </a:cubicBezTo>
                      <a:cubicBezTo>
                        <a:pt x="512" y="376"/>
                        <a:pt x="477" y="301"/>
                        <a:pt x="349" y="272"/>
                      </a:cubicBezTo>
                      <a:close/>
                    </a:path>
                  </a:pathLst>
                </a:custGeom>
                <a:solidFill>
                  <a:srgbClr val="00ADE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3055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6464" y="76200"/>
            <a:ext cx="8549324" cy="6705600"/>
            <a:chOff x="216464" y="76200"/>
            <a:chExt cx="8549324" cy="6705600"/>
          </a:xfrm>
        </p:grpSpPr>
        <p:cxnSp>
          <p:nvCxnSpPr>
            <p:cNvPr id="14" name="Straight Connector 13" descr="&quot;&quot;"/>
            <p:cNvCxnSpPr/>
            <p:nvPr/>
          </p:nvCxnSpPr>
          <p:spPr>
            <a:xfrm>
              <a:off x="4572000" y="76200"/>
              <a:ext cx="0" cy="67056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324368" y="5505327"/>
              <a:ext cx="2603819" cy="719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Need to invite more people?</a:t>
              </a:r>
            </a:p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8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Click this: </a:t>
              </a:r>
              <a:endParaRPr lang="en-US" sz="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171" y="5787970"/>
              <a:ext cx="842602" cy="199564"/>
            </a:xfrm>
            <a:prstGeom prst="rect">
              <a:avLst/>
            </a:prstGeom>
          </p:spPr>
        </p:pic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215587" y="719982"/>
              <a:ext cx="1029007" cy="1358689"/>
              <a:chOff x="9448798" y="1560573"/>
              <a:chExt cx="1435191" cy="1895011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3"/>
              <a:srcRect l="16176" t="82114" r="8351" b="5578"/>
              <a:stretch/>
            </p:blipFill>
            <p:spPr>
              <a:xfrm>
                <a:off x="9448800" y="3168546"/>
                <a:ext cx="1435189" cy="287038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55" name="Picture 54"/>
              <p:cNvPicPr/>
              <p:nvPr/>
            </p:nvPicPr>
            <p:blipFill rotWithShape="1">
              <a:blip r:embed="rId4"/>
              <a:srcRect l="1" t="4363" r="5054" b="-1"/>
              <a:stretch/>
            </p:blipFill>
            <p:spPr>
              <a:xfrm>
                <a:off x="9448798" y="1560573"/>
                <a:ext cx="1435189" cy="1609323"/>
              </a:xfrm>
              <a:prstGeom prst="rect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8569" y="1649914"/>
                <a:ext cx="284181" cy="291659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9459864" y="2663659"/>
                <a:ext cx="1161758" cy="504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300"/>
                  </a:spcBef>
                </a:pPr>
                <a:r>
                  <a:rPr lang="en-US" sz="700" dirty="0" smtClean="0">
                    <a:solidFill>
                      <a:schemeClr val="bg1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Sara Nyberg</a:t>
                </a:r>
              </a:p>
              <a:p>
                <a:pPr>
                  <a:lnSpc>
                    <a:spcPct val="125000"/>
                  </a:lnSpc>
                  <a:spcBef>
                    <a:spcPts val="300"/>
                  </a:spcBef>
                </a:pPr>
                <a:r>
                  <a:rPr lang="en-US" sz="500" dirty="0" smtClean="0">
                    <a:solidFill>
                      <a:schemeClr val="bg1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Account Executive</a:t>
                </a:r>
                <a:endParaRPr lang="en-US" sz="5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16464" y="197065"/>
              <a:ext cx="2887627" cy="1715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Answer a video call</a:t>
              </a:r>
            </a:p>
            <a:p>
              <a:pPr>
                <a:lnSpc>
                  <a:spcPct val="125000"/>
                </a:lnSpc>
                <a:spcBef>
                  <a:spcPts val="300"/>
                </a:spcBef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When someone calls you, you’ll get an alert in the lower right of your desktop.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To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answer, click their pic. </a:t>
              </a:r>
              <a:endPara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marL="228600" indent="-228600">
                <a:lnSpc>
                  <a:spcPct val="125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To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ignore, click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Ignore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endParaRPr lang="en-US" sz="8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marL="228600" indent="-228600">
                <a:lnSpc>
                  <a:spcPct val="125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To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start an instant messaging (IM) conversation with the caller instead of an audio call, click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Options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, and then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Reply by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IM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 To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reject the call and other calls, until you change your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status,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click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Options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, and then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Set to Do not Disturb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3518648" y="1080035"/>
              <a:ext cx="413757" cy="399632"/>
            </a:xfrm>
            <a:prstGeom prst="ellipse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10737" y="192773"/>
              <a:ext cx="1971129" cy="2331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Start a video meeting</a:t>
              </a:r>
            </a:p>
            <a:p>
              <a:pPr>
                <a:lnSpc>
                  <a:spcPct val="125000"/>
                </a:lnSpc>
                <a:spcBef>
                  <a:spcPts val="300"/>
                </a:spcBef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You can start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an ad-hoc video meeting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any time. If people are available you can bring them into a meeting now instead of scheduling one for later.</a:t>
              </a: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marL="228600" indent="-228600"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In your Contacts list, select multiple contacts by holding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the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Ctrl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key and clicking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their pics. </a:t>
              </a: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marL="228600" indent="-228600"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Right-click one of the selected names, and click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Start a Video Call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 When you start a video call, you automatically use Skype for Business computer audio. 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630057" y="926630"/>
              <a:ext cx="2135731" cy="1871833"/>
              <a:chOff x="6245360" y="2071308"/>
              <a:chExt cx="2135731" cy="187183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5360" y="2071308"/>
                <a:ext cx="2135731" cy="1871833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6298" y="2955304"/>
                <a:ext cx="662161" cy="635208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367761" y="3457630"/>
                <a:ext cx="633239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Royce Freeland</a:t>
                </a:r>
                <a:endParaRPr lang="en-US" sz="3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6387134" y="2115517"/>
                <a:ext cx="166065" cy="174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lang="en-US" sz="5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667353" y="3457630"/>
                <a:ext cx="533400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Pam McCullough</a:t>
                </a:r>
                <a:endParaRPr lang="en-US" sz="3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736149" y="2112605"/>
                <a:ext cx="166065" cy="174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endParaRPr lang="en-US" sz="5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327960" y="3256051"/>
              <a:ext cx="1870311" cy="1400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lvl="0" indent="-228600"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In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the conversation window, </a:t>
              </a:r>
              <a:b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click the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camera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icon. It shows you preview.</a:t>
              </a: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marL="228600" lvl="0" indent="-228600"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Adjust your camera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(or yourself), and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click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/>
              </a:r>
              <a:b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Start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My Video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.</a:t>
              </a:r>
            </a:p>
            <a:p>
              <a:pPr marL="228600" lvl="0" indent="-228600" fontAlgn="auto">
                <a:lnSpc>
                  <a:spcPct val="125000"/>
                </a:lnSpc>
                <a:spcBef>
                  <a:spcPts val="30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To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stop sharing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your video, click </a:t>
              </a:r>
              <a:b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Stop My </a:t>
              </a:r>
              <a:r>
                <a:rPr lang="en-US" sz="800" b="1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Video </a:t>
              </a:r>
              <a:r>
                <a:rPr lang="en-US" sz="8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again.</a:t>
              </a:r>
              <a:endParaRPr lang="en-US" sz="8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8608" y="4754874"/>
              <a:ext cx="19659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  <a:spcBef>
                  <a:spcPts val="300"/>
                </a:spcBef>
                <a:defRPr/>
              </a:pP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TIP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 Click </a:t>
              </a:r>
              <a:r>
                <a:rPr lang="en-US" sz="800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End Video </a:t>
              </a:r>
              <a:r>
                <a: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to stop sharing your video with others AND to end their video feeds to you.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97562" y="3425011"/>
              <a:ext cx="2107969" cy="2061389"/>
              <a:chOff x="2297562" y="3751387"/>
              <a:chExt cx="2107969" cy="2061389"/>
            </a:xfrm>
          </p:grpSpPr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>
                <a:off x="2301488" y="3751387"/>
                <a:ext cx="2050953" cy="1696177"/>
                <a:chOff x="2113600" y="3276600"/>
                <a:chExt cx="2153600" cy="1781068"/>
              </a:xfrm>
            </p:grpSpPr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550" r="917" b="-1"/>
                <a:stretch/>
              </p:blipFill>
              <p:spPr>
                <a:xfrm>
                  <a:off x="2113600" y="3276600"/>
                  <a:ext cx="2153600" cy="1781068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b="13711"/>
                <a:stretch/>
              </p:blipFill>
              <p:spPr>
                <a:xfrm>
                  <a:off x="2207273" y="3353440"/>
                  <a:ext cx="1983728" cy="1142360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0727" y="5431723"/>
                <a:ext cx="352474" cy="381053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3404986" y="5344060"/>
                <a:ext cx="1000545" cy="87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297562" y="5342566"/>
                <a:ext cx="954726" cy="107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607280" y="3000514"/>
              <a:ext cx="4116232" cy="1702607"/>
              <a:chOff x="28718" y="2661321"/>
              <a:chExt cx="4116232" cy="1702607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8718" y="2661321"/>
                <a:ext cx="3479482" cy="300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1200" dirty="0" smtClean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Manage meeting participants</a:t>
                </a:r>
                <a:endParaRPr lang="en-US" sz="12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5397" y="2949628"/>
                <a:ext cx="3889495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Meeting getting unruly? If you’re the presenter, you are in control. </a:t>
                </a:r>
              </a:p>
              <a:p>
                <a:pPr marL="228600" indent="-228600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Participants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button to open the Participants pane so you can see a list of everyone in the meeting.  </a:t>
                </a:r>
              </a:p>
              <a:p>
                <a:pPr marL="228600" indent="-228600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the </a:t>
                </a:r>
                <a:r>
                  <a:rPr lang="en-US" sz="8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Participant Actions </a:t>
                </a: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button.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8" name="Group 87"/>
              <p:cNvGrpSpPr>
                <a:grpSpLocks noChangeAspect="1"/>
              </p:cNvGrpSpPr>
              <p:nvPr/>
            </p:nvGrpSpPr>
            <p:grpSpPr>
              <a:xfrm>
                <a:off x="2300563" y="3426877"/>
                <a:ext cx="1844387" cy="937051"/>
                <a:chOff x="1047494" y="2337582"/>
                <a:chExt cx="3650722" cy="1854769"/>
              </a:xfrm>
            </p:grpSpPr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7494" y="2513615"/>
                  <a:ext cx="1114286" cy="285714"/>
                </a:xfrm>
                <a:prstGeom prst="rect">
                  <a:avLst/>
                </a:prstGeom>
              </p:spPr>
            </p:pic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77490" y="2337582"/>
                  <a:ext cx="2520726" cy="1854769"/>
                </a:xfrm>
                <a:prstGeom prst="rect">
                  <a:avLst/>
                </a:prstGeom>
              </p:spPr>
            </p:pic>
          </p:grp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09845" y="2773517"/>
                <a:ext cx="371527" cy="371527"/>
              </a:xfrm>
              <a:prstGeom prst="rect">
                <a:avLst/>
              </a:prstGeom>
            </p:spPr>
          </p:pic>
          <p:sp>
            <p:nvSpPr>
              <p:cNvPr id="90" name="TextBox 89"/>
              <p:cNvSpPr txBox="1"/>
              <p:nvPr/>
            </p:nvSpPr>
            <p:spPr>
              <a:xfrm>
                <a:off x="45810" y="3681115"/>
                <a:ext cx="25123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 fontAlgn="auto">
                  <a:lnSpc>
                    <a:spcPct val="125000"/>
                  </a:lnSpc>
                  <a:spcBef>
                    <a:spcPts val="300"/>
                  </a:spcBef>
                  <a:spcAft>
                    <a:spcPts val="0"/>
                  </a:spcAft>
                  <a:buFont typeface="+mj-lt"/>
                  <a:buAutoNum type="arabicPeriod" startAt="3"/>
                  <a:defRPr/>
                </a:pPr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Click one or multiple buttons to apply these settings to all attendees.   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324368" y="2945427"/>
              <a:ext cx="2415240" cy="334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Add video to an IM </a:t>
              </a:r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conversation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68290" y="6498197"/>
            <a:ext cx="25066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v. 4.27.15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956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97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IntlLangReview xmlns="4873beb7-5857-4685-be1f-d57550cc96cc">false</IntlLangReview>
    <LocLastLocAttemptVersionLookup xmlns="4873beb7-5857-4685-be1f-d57550cc96cc">856206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ppVerPrimary xmlns="4873beb7-5857-4685-be1f-d57550cc96cc" xsi:nil="true"/>
    <AssetStart xmlns="4873beb7-5857-4685-be1f-d57550cc96cc">2012-10-11T07:00:00+00:00</AssetStart>
    <FriendlyTitle xmlns="4873beb7-5857-4685-be1f-d57550cc96cc" xsi:nil="true"/>
    <MarketSpecific xmlns="4873beb7-5857-4685-be1f-d57550cc96cc">false</MarketSpecific>
    <PublishStatusLookup xmlns="4873beb7-5857-4685-be1f-d57550cc96cc">
      <Value>1621751</Value>
    </PublishStatusLookup>
    <APAuthor xmlns="4873beb7-5857-4685-be1f-d57550cc96cc">
      <UserInfo>
        <DisplayName>System Account</DisplayName>
        <AccountId>1749</AccountId>
        <AccountType/>
      </UserInfo>
    </APAuthor>
    <IntlLangReviewer xmlns="4873beb7-5857-4685-be1f-d57550cc96cc" xsi:nil="true"/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>103455868</NumericId>
    <ParentAssetId xmlns="4873beb7-5857-4685-be1f-d57550cc96cc">AF103015613</ParentAssetId>
    <OriginalSourceMarket xmlns="4873beb7-5857-4685-be1f-d57550cc96cc" xsi:nil="true"/>
    <ApprovalStatus xmlns="4873beb7-5857-4685-be1f-d57550cc96cc">InProgress</ApprovalStatus>
    <EditorialTags xmlns="4873beb7-5857-4685-be1f-d57550cc96cc" xsi:nil="true"/>
    <LocComments xmlns="4873beb7-5857-4685-be1f-d57550cc96cc">Intl_Localizable</LocComments>
    <LocRecommendedHandoff xmlns="4873beb7-5857-4685-be1f-d57550cc96cc">FY13HOJun1</LocRecommendedHandoff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NA</AssetType>
    <MachineTranslated xmlns="4873beb7-5857-4685-be1f-d57550cc96cc">false</MachineTranslated>
    <OutputCachingOn xmlns="4873beb7-5857-4685-be1f-d57550cc96cc">false</OutputCachingOn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>t:Tier 1,t:Tier 2,t:Tier 3</LocMarketGroupTiers2>
    <ClipArtFilename xmlns="4873beb7-5857-4685-be1f-d57550cc96cc" xsi:nil="true"/>
    <CSXHash xmlns="4873beb7-5857-4685-be1f-d57550cc96cc" xsi:nil="true"/>
    <DirectSourceMarket xmlns="4873beb7-5857-4685-be1f-d57550cc96cc" xsi:nil="true"/>
    <PlannedPubDate xmlns="4873beb7-5857-4685-be1f-d57550cc96cc">2012-09-28T07:00:00+00:00</PlannedPubDate>
    <Size xmlns="4873beb7-5857-4685-be1f-d57550cc96cc">300kb</Size>
    <CategoryTagsTaxHTField11 xmlns="4873beb7-5857-4685-be1f-d57550cc96cc">
      <Terms xmlns="http://schemas.microsoft.com/office/infopath/2007/PartnerControls"/>
    </CategoryTagsTaxHTField11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imesCloned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pplications xmlns="4873beb7-5857-4685-be1f-d57550cc96cc">
      <Value>1651</Value>
      <Value>1791</Value>
    </Applications>
    <AssetId xmlns="4873beb7-5857-4685-be1f-d57550cc96cc">AF103455868</AssetId>
    <AuthorGroup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OOCacheId xmlns="4873beb7-5857-4685-be1f-d57550cc96cc" xsi:nil="true"/>
    <IsDeleted xmlns="4873beb7-5857-4685-be1f-d57550cc96cc">false</IsDeleted>
    <HiddenCategoryTagsTaxHTField0 xmlns="4873beb7-5857-4685-be1f-d57550cc96cc">
      <Terms xmlns="http://schemas.microsoft.com/office/infopath/2007/PartnerControls"/>
    </HiddenCategoryTagsTaxHTField0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>RTM/RTW</Milestone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PArbitraryFile" ma:contentTypeID="0x0101006EDDDB5EE6D98C44930B742096920B30020100945995BAC74E6347BD6C979F46C6273B" ma:contentTypeVersion="86" ma:contentTypeDescription="Create a new document." ma:contentTypeScope="" ma:versionID="47362dbd0b2e04c99e18350883780ba7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4d33c9699287bf5bb5d1976bc78824fa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Size"/>
                <xsd:element ref="ns2:AcquiredFrom" minOccurs="0"/>
                <xsd:element ref="ns2:UACurrentWords" minOccurs="0"/>
                <xsd:element ref="ns2:ApplicationCode" minOccurs="0"/>
                <xsd:element ref="ns2:ApplicationId" minOccurs="0"/>
                <xsd:element ref="ns2:Applications" minOccurs="0"/>
                <xsd:element ref="ns2:ApprovalLog" minOccurs="0"/>
                <xsd:element ref="ns2:ApprovalStatus" minOccurs="0"/>
                <xsd:element ref="ns2:FeedAppVer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uthorGroup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CategoryTagsTaxHTField11" minOccurs="0"/>
                <xsd:element ref="ns2:ClipArtFilename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FeatureTagsTaxHTField0" minOccurs="0"/>
                <xsd:element ref="ns2:FriendlyTitle" minOccurs="0"/>
                <xsd:element ref="ns2:HandoffToMSDN" minOccurs="0"/>
                <xsd:element ref="ns2:HiddenCategoryTagsTaxHTField0" minOccurs="0"/>
                <xsd:element ref="ns2:InProjectListLookup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LegacyData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NumericId" minOccurs="0"/>
                <xsd:element ref="ns2:NumOfRatingsLookup" minOccurs="0"/>
                <xsd:element ref="ns2:OOCacheId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AppVerPrimary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Size" ma:index="1" ma:displayName="Size of File" ma:default="" ma:internalName="Size" ma:readOnly="false">
      <xsd:simpleType>
        <xsd:restriction base="dms:Text"/>
      </xsd:simpleType>
    </xsd:element>
    <xsd:element name="AcquiredFrom" ma:index="2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3" nillable="true" ma:displayName="Actual Word Count" ma:default="" ma:internalName="UACurrentWords" ma:readOnly="false">
      <xsd:simpleType>
        <xsd:restriction base="dms:Unknown"/>
      </xsd:simpleType>
    </xsd:element>
    <xsd:element name="ApplicationCode" ma:index="4" nillable="true" ma:displayName="Application Code" ma:default="" ma:list="{3B69E247-3408-4B27-BC34-375E2E9451F9}" ma:internalName="ApplicationCode" ma:readOnly="true" ma:showField="AppVerCod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pplicationId" ma:index="5" nillable="true" ma:displayName="Application ID" ma:default="" ma:list="{3B69E247-3408-4B27-BC34-375E2E9451F9}" ma:internalName="ApplicationId" ma:readOnly="true" ma:showField="AssetId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pplications" ma:index="6" nillable="true" ma:displayName="Applications (With Version)" ma:default="" ma:description="Applications this asset is associated with" ma:list="{3B69E247-3408-4B27-BC34-375E2E9451F9}" ma:internalName="Applications" ma:readOnly="false" ma:showField="Titl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pprovalLog" ma:index="7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8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FeedAppVer" ma:index="9" nillable="true" ma:displayName="AppVer" ma:default="" ma:hidden="true" ma:list="{3B69E247-3408-4B27-BC34-375E2E9451F9}" ma:internalName="FeedAppVer" ma:readOnly="true" ma:showField="AppVerForLookup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ssetStart" ma:index="10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11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12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13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4" nillable="true" ma:displayName="Asset Type" ma:default="" ma:internalName="AssetType" ma:readOnly="false">
      <xsd:simpleType>
        <xsd:restriction base="dms:Unknown"/>
      </xsd:simpleType>
    </xsd:element>
    <xsd:element name="APAuthor" ma:index="15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Group" ma:index="16" nillable="true" ma:displayName="Author Group" ma:default="" ma:internalName="AuthorGroup" ma:readOnly="false">
      <xsd:simpleType>
        <xsd:restriction base="dms:Choice">
          <xsd:enumeration value="AWSUA"/>
          <xsd:enumeration value="ITProUA"/>
          <xsd:enumeration value="PMG"/>
          <xsd:enumeration value="Partner UA"/>
          <xsd:enumeration value="Acquired"/>
          <xsd:enumeration value="BCM"/>
          <xsd:enumeration value="MSC"/>
          <xsd:enumeration value="Intl Site Management"/>
          <xsd:enumeration value="Other"/>
        </xsd:restriction>
      </xsd:simpleType>
    </xsd:element>
    <xsd:element name="AverageRating" ma:index="17" nillable="true" ma:displayName="Average Rating" ma:internalName="AverageRating" ma:readOnly="false">
      <xsd:simpleType>
        <xsd:restriction base="dms:Text"/>
      </xsd:simpleType>
    </xsd:element>
    <xsd:element name="BlockPublish" ma:index="18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9" nillable="true" ma:displayName="Bug Number" ma:default="" ma:internalName="BugNumber" ma:readOnly="false">
      <xsd:simpleType>
        <xsd:restriction base="dms:Text"/>
      </xsd:simpleType>
    </xsd:element>
    <xsd:element name="CampaignTagsTaxHTField0" ma:index="21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tegoryTagsTaxHTField11" ma:index="23" nillable="true" ma:taxonomy="true" ma:internalName="CategoryTagsTaxHTField11" ma:taxonomyFieldName="CategoryTags" ma:displayName="Category Tags" ma:readOnly="false" ma:default="" ma:fieldId="{24797cbb-132b-4ad7-b1f7-0c1bcff0c38a}" ma:taxonomyMulti="true" ma:sspId="8f79753a-75d3-41f5-8ca3-40b843941b4f" ma:termSetId="52678d52-26de-467b-a7b9-d4d1c4c8b24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lipArtFilename" ma:index="24" nillable="true" ma:displayName="Clip Art Name" ma:default="" ma:internalName="ClipArtFilename" ma:readOnly="false">
      <xsd:simpleType>
        <xsd:restriction base="dms:Text"/>
      </xsd:simpleType>
    </xsd:element>
    <xsd:element name="ContentItem" ma:index="25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7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30" nillable="true" ma:displayName="CSX Hash" ma:default="" ma:internalName="CSXHash" ma:readOnly="false">
      <xsd:simpleType>
        <xsd:restriction base="dms:Text"/>
      </xsd:simpleType>
    </xsd:element>
    <xsd:element name="CSXSubmissionMarket" ma:index="31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32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33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4" nillable="true" ma:displayName="Deleted?" ma:default="" ma:internalName="IsDeleted" ma:readOnly="false">
      <xsd:simpleType>
        <xsd:restriction base="dms:Boolean"/>
      </xsd:simpleType>
    </xsd:element>
    <xsd:element name="APDescription" ma:index="35" nillable="true" ma:displayName="Description" ma:default="" ma:internalName="APDescription" ma:readOnly="false">
      <xsd:simpleType>
        <xsd:restriction base="dms:Note"/>
      </xsd:simpleType>
    </xsd:element>
    <xsd:element name="DirectSourceMarket" ma:index="36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7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8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9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40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41" nillable="true" ma:displayName="Editorial Tags" ma:default="" ma:internalName="EditorialTags">
      <xsd:simpleType>
        <xsd:restriction base="dms:Unknown"/>
      </xsd:simpleType>
    </xsd:element>
    <xsd:element name="FeatureTagsTaxHTField0" ma:index="43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riendlyTitle" ma:index="44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HandoffToMSDN" ma:index="45" nillable="true" ma:displayName="Handoff To MSDN Date" ma:default="" ma:internalName="HandoffToMSDN" ma:readOnly="false">
      <xsd:simpleType>
        <xsd:restriction base="dms:DateTime"/>
      </xsd:simpleType>
    </xsd:element>
    <xsd:element name="HiddenCategoryTagsTaxHTField0" ma:index="47" nillable="true" ma:taxonomy="true" ma:internalName="HiddenCategoryTagsTaxHTField0" ma:taxonomyFieldName="HiddenCategoryTags" ma:displayName="Hidden Category" ma:readOnly="false" ma:default="" ma:fieldId="{50ad4411-6c46-40b6-a719-09bfd72caf6b}" ma:taxonomyMulti="true" ma:sspId="8f79753a-75d3-41f5-8ca3-40b843941b4f" ma:termSetId="db61d45c-64f2-4e37-a8e3-d5adce206e5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ProjectListLookup" ma:index="48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ternalTagsTaxHTField0" ma:index="50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51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2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3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4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5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6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7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8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9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60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61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2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3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4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5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6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7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8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egacyData" ma:index="69" nillable="true" ma:displayName="Legacy Data" ma:default="" ma:internalName="LegacyData" ma:readOnly="false">
      <xsd:simpleType>
        <xsd:restriction base="dms:Note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NumericId" ma:index="94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5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6" nillable="true" ma:displayName="OOCacheId" ma:internalName="OOCacheId" ma:readOnly="false">
      <xsd:simpleType>
        <xsd:restriction base="dms:Text"/>
      </xsd:simpleType>
    </xsd:element>
    <xsd:element name="OriginAsset" ma:index="97" nillable="true" ma:displayName="Origin Asset" ma:default="" ma:internalName="OriginAsset" ma:readOnly="false">
      <xsd:simpleType>
        <xsd:restriction base="dms:Text"/>
      </xsd:simpleType>
    </xsd:element>
    <xsd:element name="OriginalRelease" ma:index="98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99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0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1" nillable="true" ma:displayName="Parent Asset Id" ma:default="" ma:internalName="ParentAssetId" ma:readOnly="false">
      <xsd:simpleType>
        <xsd:restriction base="dms:Text"/>
      </xsd:simpleType>
    </xsd:element>
    <xsd:element name="PlannedPubDate" ma:index="102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3" nillable="true" ma:displayName="Policheck Words" ma:default="" ma:internalName="PolicheckWords" ma:readOnly="false">
      <xsd:simpleType>
        <xsd:restriction base="dms:Text"/>
      </xsd:simpleType>
    </xsd:element>
    <xsd:element name="AppVerPrimary" ma:index="104" nillable="true" ma:displayName="Primary Application Version" ma:default="" ma:indexed="true" ma:list="{3B69E247-3408-4B27-BC34-375E2E9451F9}" ma:internalName="AppVerPrimary" ma:showField="Title" ma:web="4873beb7-5857-4685-be1f-d57550cc96cc">
      <xsd:simpleType>
        <xsd:restriction base="dms:Lookup"/>
      </xsd:simpleType>
    </xsd:element>
    <xsd:element name="BusinessGroup" ma:index="105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6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7" nillable="true" ma:displayName="Provider" ma:default="" ma:internalName="Provider" ma:readOnly="false">
      <xsd:simpleType>
        <xsd:restriction base="dms:Unknown"/>
      </xsd:simpleType>
    </xsd:element>
    <xsd:element name="Providers" ma:index="108" nillable="true" ma:displayName="Providers" ma:default="" ma:internalName="Providers">
      <xsd:simpleType>
        <xsd:restriction base="dms:Unknown"/>
      </xsd:simpleType>
    </xsd:element>
    <xsd:element name="PublishStatusLookup" ma:index="109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0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1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2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4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6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7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8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19" nillable="true" ma:displayName="Submitter ID" ma:default="" ma:internalName="SubmitterId" ma:readOnly="false">
      <xsd:simpleType>
        <xsd:restriction base="dms:Text"/>
      </xsd:simpleType>
    </xsd:element>
    <xsd:element name="TaxCatchAll" ma:index="120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1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humbnailAssetId" ma:index="122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3" nillable="true" ma:displayName="Times Cloned" ma:default="" ma:internalName="TimesCloned" ma:readOnly="false">
      <xsd:simpleType>
        <xsd:restriction base="dms:Number"/>
      </xsd:simpleType>
    </xsd:element>
    <xsd:element name="TrustLevel" ma:index="125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6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27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28" nillable="true" ma:displayName="UA Notes" ma:default="" ma:internalName="UANotes" ma:readOnly="false">
      <xsd:simpleType>
        <xsd:restriction base="dms:Note"/>
      </xsd:simpleType>
    </xsd:element>
    <xsd:element name="VoteCount" ma:index="129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6" ma:displayName="Content Type"/>
        <xsd:element ref="dc:title" minOccurs="0" maxOccurs="1" ma:index="12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1BD87F-56C0-44A2-9063-DBD812914B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E7FB4E-27CC-4001-A9F4-BECB9E209651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520C805-0DCF-4A13-BCC3-BDCCE6C9FE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On-screen Show (4:3)</PresentationFormat>
  <Paragraphs>62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Reference about instant messaging, presence, and contacts</dc:title>
  <dc:creator/>
  <cp:lastModifiedBy/>
  <cp:revision>1</cp:revision>
  <dcterms:created xsi:type="dcterms:W3CDTF">2012-03-30T15:13:48Z</dcterms:created>
  <dcterms:modified xsi:type="dcterms:W3CDTF">2015-04-27T20:43:57Z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0x0101006EDDDB5EE6D98C44930B742096920B30020100945995BAC74E6347BD6C979F46C6273B</vt:lpwstr>
  </property>
  <property fmtid="{D5CDD505-2E9C-101B-9397-08002B2CF9AE}" pid="3" name="_dlc_DocIdItemGuid">
    <vt:lpwstr>044d57a3-7eea-48dd-a4c9-f2f0e23f34f9</vt:lpwstr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ScenarioTags">
    <vt:lpwstr/>
  </property>
  <property fmtid="{D5CDD505-2E9C-101B-9397-08002B2CF9AE}" pid="10" name="CampaignTags">
    <vt:lpwstr/>
  </property>
</Properties>
</file>